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Inter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regular.fntdata"/><Relationship Id="rId14" Type="http://schemas.openxmlformats.org/officeDocument/2006/relationships/slide" Target="slides/slide10.xml"/><Relationship Id="rId17" Type="http://schemas.openxmlformats.org/officeDocument/2006/relationships/font" Target="fonts/Inter-italic.fntdata"/><Relationship Id="rId16" Type="http://schemas.openxmlformats.org/officeDocument/2006/relationships/font" Target="fonts/Inter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Inter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figma.com/design/9IHGG9x4pOyQfFeyhlMCWS/Gerenciamento-de-Cursos?node-id=258-18&amp;t=7kqUr4lMEoluQ9Zi-0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50240" y="590438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Projeto - Sprint 1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566515" y="2141753"/>
            <a:ext cx="7556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Inter"/>
              <a:buNone/>
            </a:pPr>
            <a:r>
              <a:rPr b="1" i="0" lang="en-US" sz="35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Análise de Requisitos e Modelagem do Banco de Dados</a:t>
            </a:r>
            <a:endParaRPr b="0" i="0" sz="35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741600" y="3926800"/>
            <a:ext cx="5873100" cy="28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Apresentado por: </a:t>
            </a:r>
            <a:endParaRPr b="0" i="0" sz="1750" u="none" cap="none" strike="noStrike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Matheus Vitoriano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Daniela Bezerra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Alexis Daniel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Edgar Gomes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Gustavo Sousa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Gustavo Dutra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/>
          <p:nvPr/>
        </p:nvSpPr>
        <p:spPr>
          <a:xfrm>
            <a:off x="654248" y="514112"/>
            <a:ext cx="13321903" cy="1168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50"/>
              <a:buFont typeface="Inter"/>
              <a:buNone/>
            </a:pPr>
            <a:r>
              <a:rPr b="1" i="0" lang="en-US" sz="36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Conclusão e Próximos Passos: Plano de Ação para o Desenvolvimento</a:t>
            </a:r>
            <a:endParaRPr b="0" i="0" sz="3650" u="none" cap="none" strike="noStrike"/>
          </a:p>
        </p:txBody>
      </p:sp>
      <p:sp>
        <p:nvSpPr>
          <p:cNvPr id="224" name="Google Shape;224;p22"/>
          <p:cNvSpPr/>
          <p:nvPr/>
        </p:nvSpPr>
        <p:spPr>
          <a:xfrm>
            <a:off x="654248" y="2056209"/>
            <a:ext cx="13321903" cy="598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Sprint 1 foi fundamental para solidificar o entendimento do projeto, definir os requisitos e modelar a base de dados. Estamos agora prontos para iniciar a fase de desenvolvimento.</a:t>
            </a:r>
            <a:endParaRPr b="0" i="0" sz="1450" u="none" cap="none" strike="noStrike"/>
          </a:p>
        </p:txBody>
      </p:sp>
      <p:pic>
        <p:nvPicPr>
          <p:cNvPr descr="preencoded.png" id="225" name="Google Shape;22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248" y="3145036"/>
            <a:ext cx="6567487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/>
          <p:nvPr/>
        </p:nvSpPr>
        <p:spPr>
          <a:xfrm>
            <a:off x="841177" y="3892748"/>
            <a:ext cx="2336840" cy="29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Definição de Tarefas</a:t>
            </a:r>
            <a:endParaRPr b="0" i="0" sz="1800" u="none" cap="none" strike="noStrike"/>
          </a:p>
        </p:txBody>
      </p:sp>
      <p:sp>
        <p:nvSpPr>
          <p:cNvPr id="227" name="Google Shape;227;p22"/>
          <p:cNvSpPr/>
          <p:nvPr/>
        </p:nvSpPr>
        <p:spPr>
          <a:xfrm>
            <a:off x="841177" y="4296966"/>
            <a:ext cx="6193631" cy="598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Quebraremos as funcionalidades em tarefas menores para o desenvolvimento.</a:t>
            </a:r>
            <a:endParaRPr b="0" i="0" sz="1450" u="none" cap="none" strike="noStrike"/>
          </a:p>
        </p:txBody>
      </p:sp>
      <p:pic>
        <p:nvPicPr>
          <p:cNvPr descr="preencoded.png" id="228" name="Google Shape;22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8664" y="2864644"/>
            <a:ext cx="6567487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/>
          <p:nvPr/>
        </p:nvSpPr>
        <p:spPr>
          <a:xfrm>
            <a:off x="7595604" y="3612350"/>
            <a:ext cx="3971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Estimativa e Cronograma</a:t>
            </a:r>
            <a:endParaRPr b="0" i="0" sz="1800" u="none" cap="none" strike="noStrike"/>
          </a:p>
        </p:txBody>
      </p:sp>
      <p:sp>
        <p:nvSpPr>
          <p:cNvPr id="230" name="Google Shape;230;p22"/>
          <p:cNvSpPr/>
          <p:nvPr/>
        </p:nvSpPr>
        <p:spPr>
          <a:xfrm>
            <a:off x="7595592" y="4016573"/>
            <a:ext cx="6193631" cy="598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Estimaremos o tempo necessário para cada tarefa e criaremos um cronograma inicial.</a:t>
            </a:r>
            <a:endParaRPr b="0" i="0" sz="1450" u="none" cap="none" strike="noStrike"/>
          </a:p>
        </p:txBody>
      </p:sp>
      <p:pic>
        <p:nvPicPr>
          <p:cNvPr descr="preencoded.png" id="231" name="Google Shape;2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248" y="5549384"/>
            <a:ext cx="6567487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/>
          <p:nvPr/>
        </p:nvSpPr>
        <p:spPr>
          <a:xfrm>
            <a:off x="841174" y="6297100"/>
            <a:ext cx="4577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Atribuição de Responsabilidades</a:t>
            </a:r>
            <a:endParaRPr b="0" i="0" sz="1800" u="none" cap="none" strike="noStrike"/>
          </a:p>
        </p:txBody>
      </p:sp>
      <p:sp>
        <p:nvSpPr>
          <p:cNvPr id="233" name="Google Shape;233;p22"/>
          <p:cNvSpPr/>
          <p:nvPr/>
        </p:nvSpPr>
        <p:spPr>
          <a:xfrm>
            <a:off x="841177" y="6701314"/>
            <a:ext cx="6193631" cy="29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Cada integrante terá papéis e responsabilidades claras.</a:t>
            </a:r>
            <a:endParaRPr b="0" i="0" sz="1450" u="none" cap="none" strike="noStrike"/>
          </a:p>
        </p:txBody>
      </p:sp>
      <p:pic>
        <p:nvPicPr>
          <p:cNvPr descr="preencoded.png" id="234" name="Google Shape;2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8664" y="5268992"/>
            <a:ext cx="6567487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/>
          <p:nvPr/>
        </p:nvSpPr>
        <p:spPr>
          <a:xfrm>
            <a:off x="7595604" y="6016700"/>
            <a:ext cx="42822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Início do Desenvolvimento</a:t>
            </a:r>
            <a:endParaRPr b="0" i="0" sz="1800" u="none" cap="none" strike="noStrike"/>
          </a:p>
        </p:txBody>
      </p:sp>
      <p:sp>
        <p:nvSpPr>
          <p:cNvPr id="236" name="Google Shape;236;p22"/>
          <p:cNvSpPr/>
          <p:nvPr/>
        </p:nvSpPr>
        <p:spPr>
          <a:xfrm>
            <a:off x="7595592" y="6420922"/>
            <a:ext cx="6193631" cy="598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 a base sólida, iniciaremos a codificação e implementação das features.</a:t>
            </a:r>
            <a:endParaRPr b="0" i="0" sz="1450" u="none" cap="none" strike="noStrike"/>
          </a:p>
        </p:txBody>
      </p:sp>
      <p:sp>
        <p:nvSpPr>
          <p:cNvPr id="237" name="Google Shape;237;p22"/>
          <p:cNvSpPr/>
          <p:nvPr/>
        </p:nvSpPr>
        <p:spPr>
          <a:xfrm>
            <a:off x="654248" y="7416284"/>
            <a:ext cx="13321903" cy="29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Agradecemos a atenção! Estamos abertos a perguntas e feedback.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665190" y="649590"/>
            <a:ext cx="11954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Objetivos da Sprint 1: A Base do Nosso Projeto</a:t>
            </a:r>
            <a:endParaRPr b="0" i="0" sz="445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793790" y="2361248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Esta primeira sprint é crucial para estabelecer os alicerces do nosso sistema. Nela, focamos em compreender profundamente as necessidades do negócio e traduzi-las em uma estrutura de dados robusta e eficiente.</a:t>
            </a:r>
            <a:endParaRPr b="0" i="0" sz="1750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695690" y="3760853"/>
            <a:ext cx="6408000" cy="1730700"/>
          </a:xfrm>
          <a:prstGeom prst="roundRect">
            <a:avLst>
              <a:gd fmla="val 8453" name="adj"/>
            </a:avLst>
          </a:prstGeom>
          <a:solidFill>
            <a:srgbClr val="FFFFFF"/>
          </a:solidFill>
          <a:ln cap="flat" cmpd="sng" w="3047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665210" y="3760853"/>
            <a:ext cx="121800" cy="1730700"/>
          </a:xfrm>
          <a:prstGeom prst="roundRect">
            <a:avLst>
              <a:gd fmla="val 78139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869900" y="3937650"/>
            <a:ext cx="4613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Análise de Necessidades</a:t>
            </a:r>
            <a:endParaRPr b="0" i="0" sz="220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1044424" y="4508566"/>
            <a:ext cx="5802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Analisar e documentar as necessidades do negócio e seus usuários.</a:t>
            </a:r>
            <a:endParaRPr b="0" i="0" sz="17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7330448" y="3760853"/>
            <a:ext cx="6408000" cy="1730700"/>
          </a:xfrm>
          <a:prstGeom prst="roundRect">
            <a:avLst>
              <a:gd fmla="val 8453" name="adj"/>
            </a:avLst>
          </a:prstGeom>
          <a:solidFill>
            <a:srgbClr val="FFFFFF"/>
          </a:solidFill>
          <a:ln cap="flat" cmpd="sng" w="3047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7299967" y="3760853"/>
            <a:ext cx="121800" cy="1730700"/>
          </a:xfrm>
          <a:prstGeom prst="roundRect">
            <a:avLst>
              <a:gd fmla="val 78139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7679173" y="3937650"/>
            <a:ext cx="3959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Identificação de Dados</a:t>
            </a:r>
            <a:endParaRPr b="0" i="0" sz="220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7679182" y="4508566"/>
            <a:ext cx="5802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Identificar os dados relevantes que o sistema irá coletar, armazenar e processar.</a:t>
            </a:r>
            <a:endParaRPr b="0" i="0" sz="1750" u="none" cap="none" strike="noStrike"/>
          </a:p>
        </p:txBody>
      </p:sp>
      <p:sp>
        <p:nvSpPr>
          <p:cNvPr id="75" name="Google Shape;75;p14"/>
          <p:cNvSpPr/>
          <p:nvPr/>
        </p:nvSpPr>
        <p:spPr>
          <a:xfrm>
            <a:off x="695690" y="5718479"/>
            <a:ext cx="6408000" cy="1730700"/>
          </a:xfrm>
          <a:prstGeom prst="roundRect">
            <a:avLst>
              <a:gd fmla="val 8453" name="adj"/>
            </a:avLst>
          </a:prstGeom>
          <a:solidFill>
            <a:srgbClr val="FFFFFF"/>
          </a:solidFill>
          <a:ln cap="flat" cmpd="sng" w="3047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665210" y="5718479"/>
            <a:ext cx="121800" cy="1730700"/>
          </a:xfrm>
          <a:prstGeom prst="roundRect">
            <a:avLst>
              <a:gd fmla="val 78139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917750" y="5975775"/>
            <a:ext cx="5139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Modelagem do Banco de Dados</a:t>
            </a:r>
            <a:endParaRPr b="0" i="0" sz="220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1044424" y="6466192"/>
            <a:ext cx="5802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Projetar um modelo de banco de dados otimizado para eficiência e escalabilidade.</a:t>
            </a:r>
            <a:endParaRPr b="0" i="0" sz="1750" u="none" cap="none" strike="noStrike"/>
          </a:p>
        </p:txBody>
      </p:sp>
      <p:sp>
        <p:nvSpPr>
          <p:cNvPr id="79" name="Google Shape;79;p14"/>
          <p:cNvSpPr/>
          <p:nvPr/>
        </p:nvSpPr>
        <p:spPr>
          <a:xfrm>
            <a:off x="7330448" y="5718479"/>
            <a:ext cx="6408000" cy="1730700"/>
          </a:xfrm>
          <a:prstGeom prst="roundRect">
            <a:avLst>
              <a:gd fmla="val 8453" name="adj"/>
            </a:avLst>
          </a:prstGeom>
          <a:solidFill>
            <a:srgbClr val="FFFFFF"/>
          </a:solidFill>
          <a:ln cap="flat" cmpd="sng" w="3047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7299967" y="5718479"/>
            <a:ext cx="121800" cy="1730700"/>
          </a:xfrm>
          <a:prstGeom prst="roundRect">
            <a:avLst>
              <a:gd fmla="val 78139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7679173" y="5975775"/>
            <a:ext cx="4689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Integridade e Consistência</a:t>
            </a:r>
            <a:endParaRPr b="0" i="0" sz="2200" u="none" cap="none" strike="noStrike"/>
          </a:p>
        </p:txBody>
      </p:sp>
      <p:sp>
        <p:nvSpPr>
          <p:cNvPr id="82" name="Google Shape;82;p14"/>
          <p:cNvSpPr/>
          <p:nvPr/>
        </p:nvSpPr>
        <p:spPr>
          <a:xfrm>
            <a:off x="7679182" y="6466192"/>
            <a:ext cx="5802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Garantir a integridade e consistência dos dados desde as etapas iniciais.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/>
        </p:nvSpPr>
        <p:spPr>
          <a:xfrm>
            <a:off x="763648" y="553426"/>
            <a:ext cx="131031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Análise de Requisitos: Entendendo o que o Sistema Fará</a:t>
            </a:r>
            <a:endParaRPr b="0" i="0" sz="4000" u="none" cap="none" strike="noStrike"/>
          </a:p>
        </p:txBody>
      </p:sp>
      <p:sp>
        <p:nvSpPr>
          <p:cNvPr id="89" name="Google Shape;89;p15"/>
          <p:cNvSpPr/>
          <p:nvPr/>
        </p:nvSpPr>
        <p:spPr>
          <a:xfrm>
            <a:off x="715685" y="2093595"/>
            <a:ext cx="13199031" cy="654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Para construir um sistema que realmente atenda às expectativas, é essencial definir com clareza o que ele deve fazer e quais critérios de qualidade ele precisa satisfazer.</a:t>
            </a:r>
            <a:endParaRPr b="0" i="0" sz="1600" u="none" cap="none" strike="noStrike"/>
          </a:p>
        </p:txBody>
      </p:sp>
      <p:sp>
        <p:nvSpPr>
          <p:cNvPr id="90" name="Google Shape;90;p15"/>
          <p:cNvSpPr/>
          <p:nvPr/>
        </p:nvSpPr>
        <p:spPr>
          <a:xfrm>
            <a:off x="715672" y="3182175"/>
            <a:ext cx="40212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Requisitos Funcionais</a:t>
            </a:r>
            <a:endParaRPr b="0" i="0" sz="240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715685" y="3769995"/>
            <a:ext cx="6350079" cy="654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Descrevem as funções e comportamentos que o sistema deve executar para atender às necessidades do usuário.</a:t>
            </a:r>
            <a:endParaRPr b="0" i="0" sz="160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715685" y="4608076"/>
            <a:ext cx="6350079" cy="327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Cadastro de Usuários:</a:t>
            </a: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Inclusão, edição e exclusão de perfis.</a:t>
            </a:r>
            <a:endParaRPr b="0" i="0" sz="1600" u="none" cap="none" strike="noStrike"/>
          </a:p>
        </p:txBody>
      </p:sp>
      <p:sp>
        <p:nvSpPr>
          <p:cNvPr id="93" name="Google Shape;93;p15"/>
          <p:cNvSpPr/>
          <p:nvPr/>
        </p:nvSpPr>
        <p:spPr>
          <a:xfrm>
            <a:off x="715685" y="5006697"/>
            <a:ext cx="6350079" cy="327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Autenticação:</a:t>
            </a: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Login seguro e controle de acesso.</a:t>
            </a:r>
            <a:endParaRPr b="0" i="0" sz="1600" u="none" cap="none" strike="noStrike"/>
          </a:p>
        </p:txBody>
      </p:sp>
      <p:sp>
        <p:nvSpPr>
          <p:cNvPr id="94" name="Google Shape;94;p15"/>
          <p:cNvSpPr/>
          <p:nvPr/>
        </p:nvSpPr>
        <p:spPr>
          <a:xfrm>
            <a:off x="715685" y="5405318"/>
            <a:ext cx="6350079" cy="327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Geração de Relatórios:</a:t>
            </a: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Exportação de dados para análise.</a:t>
            </a:r>
            <a:endParaRPr b="0" i="0" sz="1600" u="none" cap="none" strike="noStrike"/>
          </a:p>
        </p:txBody>
      </p:sp>
      <p:sp>
        <p:nvSpPr>
          <p:cNvPr id="95" name="Google Shape;95;p15"/>
          <p:cNvSpPr/>
          <p:nvPr/>
        </p:nvSpPr>
        <p:spPr>
          <a:xfrm>
            <a:off x="715685" y="5803940"/>
            <a:ext cx="6350079" cy="327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Gestão de Conteúdo:</a:t>
            </a: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Criação e organização de informações.</a:t>
            </a:r>
            <a:endParaRPr b="0" i="0" sz="160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7572249" y="3182175"/>
            <a:ext cx="45567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Requisitos Não Funcionais</a:t>
            </a:r>
            <a:endParaRPr b="0" i="0" sz="240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7572256" y="3769995"/>
            <a:ext cx="6350079" cy="981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Definem critérios de qualidade e restrições que o sistema deve cumprir, impactando a experiência do usuário e a sustentabilidade do software.</a:t>
            </a:r>
            <a:endParaRPr b="0" i="0" sz="160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7572256" y="4935141"/>
            <a:ext cx="6350079" cy="327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Segurança:</a:t>
            </a: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Proteção contra acessos não autorizados.</a:t>
            </a:r>
            <a:endParaRPr b="0" i="0" sz="1600" u="none" cap="none" strike="noStrike"/>
          </a:p>
        </p:txBody>
      </p:sp>
      <p:sp>
        <p:nvSpPr>
          <p:cNvPr id="99" name="Google Shape;99;p15"/>
          <p:cNvSpPr/>
          <p:nvPr/>
        </p:nvSpPr>
        <p:spPr>
          <a:xfrm>
            <a:off x="7572256" y="5333762"/>
            <a:ext cx="6350079" cy="654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Escalabilidade:</a:t>
            </a: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Capacidade de suportar crescimento de usuários ou dados.</a:t>
            </a:r>
            <a:endParaRPr b="0" i="0" sz="1600" u="none" cap="none" strike="noStrike"/>
          </a:p>
        </p:txBody>
      </p:sp>
      <p:sp>
        <p:nvSpPr>
          <p:cNvPr id="100" name="Google Shape;100;p15"/>
          <p:cNvSpPr/>
          <p:nvPr/>
        </p:nvSpPr>
        <p:spPr>
          <a:xfrm>
            <a:off x="7572256" y="6059448"/>
            <a:ext cx="6350079" cy="654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Desempenho:</a:t>
            </a: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Tempo de resposta e eficiência na execução de tarefas.</a:t>
            </a:r>
            <a:endParaRPr b="0" i="0" sz="160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7572256" y="6785134"/>
            <a:ext cx="6350079" cy="327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Usabilidade:</a:t>
            </a: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Facilidade de uso e aprendizado da interface.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590440" y="592433"/>
            <a:ext cx="12794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Artefatos da Sprint 1: Nossas Entregas Concretas</a:t>
            </a:r>
            <a:endParaRPr b="0" i="0" sz="4450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793790" y="2532340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Ao final desta sprint, teremos um conjunto de artefatos que materializam nossa análise e design, servindo como base para as próximas etapas de desenvolvimento.</a:t>
            </a:r>
            <a:endParaRPr b="0" i="0" sz="1750" u="none" cap="none" strike="noStrike"/>
          </a:p>
        </p:txBody>
      </p:sp>
      <p:sp>
        <p:nvSpPr>
          <p:cNvPr id="109" name="Google Shape;109;p16"/>
          <p:cNvSpPr/>
          <p:nvPr/>
        </p:nvSpPr>
        <p:spPr>
          <a:xfrm>
            <a:off x="793790" y="3513296"/>
            <a:ext cx="13042821" cy="3346371"/>
          </a:xfrm>
          <a:prstGeom prst="roundRect">
            <a:avLst>
              <a:gd fmla="val 2847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801410" y="3520916"/>
            <a:ext cx="4342448" cy="2024182"/>
          </a:xfrm>
          <a:prstGeom prst="roundRect">
            <a:avLst>
              <a:gd fmla="val 4706" name="adj"/>
            </a:avLst>
          </a:prstGeom>
          <a:solidFill>
            <a:srgbClr val="DADB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1028224" y="3747730"/>
            <a:ext cx="3548658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Protótipo de Alta Fidelidade</a:t>
            </a:r>
            <a:endParaRPr b="0" i="0" sz="2200" u="none" cap="none" strike="noStrike"/>
          </a:p>
        </p:txBody>
      </p:sp>
      <p:sp>
        <p:nvSpPr>
          <p:cNvPr id="112" name="Google Shape;112;p16"/>
          <p:cNvSpPr/>
          <p:nvPr/>
        </p:nvSpPr>
        <p:spPr>
          <a:xfrm>
            <a:off x="1028224" y="4592479"/>
            <a:ext cx="3548658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Visualização interativa das interfaces (Figma).</a:t>
            </a:r>
            <a:endParaRPr b="0" i="0" sz="1750" u="none" cap="none" strike="noStrike"/>
          </a:p>
        </p:txBody>
      </p:sp>
      <p:sp>
        <p:nvSpPr>
          <p:cNvPr id="113" name="Google Shape;113;p16"/>
          <p:cNvSpPr/>
          <p:nvPr/>
        </p:nvSpPr>
        <p:spPr>
          <a:xfrm>
            <a:off x="5143857" y="3520916"/>
            <a:ext cx="4342567" cy="2024182"/>
          </a:xfrm>
          <a:prstGeom prst="rect">
            <a:avLst/>
          </a:prstGeom>
          <a:solidFill>
            <a:srgbClr val="DADB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5143857" y="3520916"/>
            <a:ext cx="30480" cy="2024182"/>
          </a:xfrm>
          <a:prstGeom prst="roundRect">
            <a:avLst>
              <a:gd fmla="val 312558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5540799" y="3760500"/>
            <a:ext cx="35487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Diagrama Entidade-Relacionamento</a:t>
            </a:r>
            <a:endParaRPr b="0" i="0" sz="2200" u="none" cap="none" strike="noStrike"/>
          </a:p>
        </p:txBody>
      </p:sp>
      <p:sp>
        <p:nvSpPr>
          <p:cNvPr id="116" name="Google Shape;116;p16"/>
          <p:cNvSpPr/>
          <p:nvPr/>
        </p:nvSpPr>
        <p:spPr>
          <a:xfrm>
            <a:off x="5710833" y="4592479"/>
            <a:ext cx="32086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Modelagem do banco de dados .</a:t>
            </a:r>
            <a:endParaRPr b="0" i="0" sz="1750" u="none" cap="none" strike="noStrike"/>
          </a:p>
        </p:txBody>
      </p:sp>
      <p:sp>
        <p:nvSpPr>
          <p:cNvPr id="117" name="Google Shape;117;p16"/>
          <p:cNvSpPr/>
          <p:nvPr/>
        </p:nvSpPr>
        <p:spPr>
          <a:xfrm>
            <a:off x="4860369" y="4249460"/>
            <a:ext cx="566976" cy="566976"/>
          </a:xfrm>
          <a:prstGeom prst="roundRect">
            <a:avLst>
              <a:gd fmla="val 16803" name="adj"/>
            </a:avLst>
          </a:prstGeom>
          <a:solidFill>
            <a:srgbClr val="FFFFFF"/>
          </a:solidFill>
          <a:ln cap="flat" cmpd="sng" w="3047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2054" y="4355783"/>
            <a:ext cx="283488" cy="35433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9486424" y="3520916"/>
            <a:ext cx="4342567" cy="2024182"/>
          </a:xfrm>
          <a:prstGeom prst="rect">
            <a:avLst/>
          </a:prstGeom>
          <a:solidFill>
            <a:srgbClr val="DADB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9486424" y="3520916"/>
            <a:ext cx="30480" cy="2024182"/>
          </a:xfrm>
          <a:prstGeom prst="roundRect">
            <a:avLst>
              <a:gd fmla="val 312558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10053399" y="374773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Dicionário de Dados</a:t>
            </a:r>
            <a:endParaRPr b="0" i="0" sz="220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10053399" y="4238149"/>
            <a:ext cx="354877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Definição de tabelas, atributos e relacionamentos.</a:t>
            </a:r>
            <a:endParaRPr b="0" i="0" sz="1750" u="none" cap="none" strike="noStrike"/>
          </a:p>
        </p:txBody>
      </p:sp>
      <p:sp>
        <p:nvSpPr>
          <p:cNvPr id="123" name="Google Shape;123;p16"/>
          <p:cNvSpPr/>
          <p:nvPr/>
        </p:nvSpPr>
        <p:spPr>
          <a:xfrm>
            <a:off x="9202936" y="4249460"/>
            <a:ext cx="566976" cy="566976"/>
          </a:xfrm>
          <a:prstGeom prst="roundRect">
            <a:avLst>
              <a:gd fmla="val 16803" name="adj"/>
            </a:avLst>
          </a:prstGeom>
          <a:solidFill>
            <a:srgbClr val="FFFFFF"/>
          </a:solidFill>
          <a:ln cap="flat" cmpd="sng" w="3047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4" name="Google Shape;12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44620" y="4355783"/>
            <a:ext cx="283488" cy="35433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/>
          <p:nvPr/>
        </p:nvSpPr>
        <p:spPr>
          <a:xfrm>
            <a:off x="801410" y="5545098"/>
            <a:ext cx="6513790" cy="1306949"/>
          </a:xfrm>
          <a:prstGeom prst="rect">
            <a:avLst/>
          </a:prstGeom>
          <a:solidFill>
            <a:srgbClr val="DADB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801410" y="5545098"/>
            <a:ext cx="6513790" cy="30480"/>
          </a:xfrm>
          <a:prstGeom prst="roundRect">
            <a:avLst>
              <a:gd fmla="val 312558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1028225" y="5771900"/>
            <a:ext cx="4257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Diagramas UML Essenciais</a:t>
            </a:r>
            <a:endParaRPr b="0" i="0" sz="2200" u="none" cap="none" strike="noStrike"/>
          </a:p>
        </p:txBody>
      </p:sp>
      <p:sp>
        <p:nvSpPr>
          <p:cNvPr id="128" name="Google Shape;128;p16"/>
          <p:cNvSpPr/>
          <p:nvPr/>
        </p:nvSpPr>
        <p:spPr>
          <a:xfrm>
            <a:off x="1028224" y="6262330"/>
            <a:ext cx="572000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Casos de Uso e Sequência.</a:t>
            </a:r>
            <a:endParaRPr b="0" i="0" sz="1750" u="none" cap="none" strike="noStrike"/>
          </a:p>
        </p:txBody>
      </p:sp>
      <p:sp>
        <p:nvSpPr>
          <p:cNvPr id="129" name="Google Shape;129;p16"/>
          <p:cNvSpPr/>
          <p:nvPr/>
        </p:nvSpPr>
        <p:spPr>
          <a:xfrm>
            <a:off x="7315200" y="5545098"/>
            <a:ext cx="6513790" cy="1306949"/>
          </a:xfrm>
          <a:prstGeom prst="rect">
            <a:avLst/>
          </a:prstGeom>
          <a:solidFill>
            <a:srgbClr val="DADB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7315200" y="5545098"/>
            <a:ext cx="30480" cy="1306949"/>
          </a:xfrm>
          <a:prstGeom prst="roundRect">
            <a:avLst>
              <a:gd fmla="val 312558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7315200" y="5545098"/>
            <a:ext cx="6513790" cy="30480"/>
          </a:xfrm>
          <a:prstGeom prst="roundRect">
            <a:avLst>
              <a:gd fmla="val 312558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7882176" y="577191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Plano de Ação Inicial</a:t>
            </a:r>
            <a:endParaRPr b="0" i="0" sz="2200" u="none" cap="none" strike="noStrike"/>
          </a:p>
        </p:txBody>
      </p:sp>
      <p:sp>
        <p:nvSpPr>
          <p:cNvPr id="133" name="Google Shape;133;p16"/>
          <p:cNvSpPr/>
          <p:nvPr/>
        </p:nvSpPr>
        <p:spPr>
          <a:xfrm>
            <a:off x="7882176" y="6262330"/>
            <a:ext cx="572000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Próximos passos para o desenvolvimento.</a:t>
            </a:r>
            <a:endParaRPr b="0" i="0" sz="1750" u="none" cap="none" strike="noStrike"/>
          </a:p>
        </p:txBody>
      </p:sp>
      <p:sp>
        <p:nvSpPr>
          <p:cNvPr id="134" name="Google Shape;134;p16"/>
          <p:cNvSpPr/>
          <p:nvPr/>
        </p:nvSpPr>
        <p:spPr>
          <a:xfrm>
            <a:off x="7031712" y="5915025"/>
            <a:ext cx="566976" cy="566976"/>
          </a:xfrm>
          <a:prstGeom prst="roundRect">
            <a:avLst>
              <a:gd fmla="val 16803" name="adj"/>
            </a:avLst>
          </a:prstGeom>
          <a:solidFill>
            <a:srgbClr val="FFFFFF"/>
          </a:solidFill>
          <a:ln cap="flat" cmpd="sng" w="3047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5" name="Google Shape;13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3397" y="6021348"/>
            <a:ext cx="283488" cy="354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/>
          <p:nvPr/>
        </p:nvSpPr>
        <p:spPr>
          <a:xfrm>
            <a:off x="575551" y="452200"/>
            <a:ext cx="8622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Inter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Modelagem com Diagramas UML</a:t>
            </a:r>
            <a:endParaRPr b="0" i="0" sz="3200" u="none" cap="none" strike="noStrike"/>
          </a:p>
        </p:txBody>
      </p:sp>
      <p:sp>
        <p:nvSpPr>
          <p:cNvPr id="142" name="Google Shape;142;p17"/>
          <p:cNvSpPr/>
          <p:nvPr/>
        </p:nvSpPr>
        <p:spPr>
          <a:xfrm>
            <a:off x="575548" y="1294924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Os Diagramas UML (Unified Modeling Language) são ferramentas visuais essenciais para entendermos e comunicarmos o comportamento e a estrutura do nosso sistema.</a:t>
            </a:r>
            <a:endParaRPr b="0" i="0" sz="1250" u="none" cap="none" strike="noStrike"/>
          </a:p>
        </p:txBody>
      </p:sp>
      <p:sp>
        <p:nvSpPr>
          <p:cNvPr id="143" name="Google Shape;143;p17"/>
          <p:cNvSpPr/>
          <p:nvPr/>
        </p:nvSpPr>
        <p:spPr>
          <a:xfrm>
            <a:off x="571738" y="5445975"/>
            <a:ext cx="40296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Diagrama de Casos de Uso</a:t>
            </a:r>
            <a:endParaRPr b="0" i="0" sz="1900" u="none" cap="none" strike="noStrike"/>
          </a:p>
        </p:txBody>
      </p:sp>
      <p:sp>
        <p:nvSpPr>
          <p:cNvPr id="144" name="Google Shape;144;p17"/>
          <p:cNvSpPr/>
          <p:nvPr/>
        </p:nvSpPr>
        <p:spPr>
          <a:xfrm>
            <a:off x="571735" y="5918774"/>
            <a:ext cx="65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Oferece uma visão de alto nível das funcionalidades do sistema, mostrando como diferentes atores (usuários ou outros sistemas) interagem com ele.</a:t>
            </a:r>
            <a:endParaRPr b="0" i="0" sz="1250" u="none" cap="none" strike="noStrike"/>
          </a:p>
        </p:txBody>
      </p:sp>
      <p:sp>
        <p:nvSpPr>
          <p:cNvPr id="145" name="Google Shape;145;p17"/>
          <p:cNvSpPr/>
          <p:nvPr/>
        </p:nvSpPr>
        <p:spPr>
          <a:xfrm>
            <a:off x="571735" y="6592787"/>
            <a:ext cx="6539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Char char="•"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Define o escopo funcional.</a:t>
            </a:r>
            <a:endParaRPr b="0" i="0" sz="1250" u="none" cap="none" strike="noStrike"/>
          </a:p>
        </p:txBody>
      </p:sp>
      <p:sp>
        <p:nvSpPr>
          <p:cNvPr id="146" name="Google Shape;146;p17"/>
          <p:cNvSpPr/>
          <p:nvPr/>
        </p:nvSpPr>
        <p:spPr>
          <a:xfrm>
            <a:off x="571735" y="6913303"/>
            <a:ext cx="6539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Char char="•"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Identifica as principais interações.</a:t>
            </a:r>
            <a:endParaRPr b="0" i="0" sz="1250" u="none" cap="none" strike="noStrike"/>
          </a:p>
        </p:txBody>
      </p:sp>
      <p:sp>
        <p:nvSpPr>
          <p:cNvPr id="147" name="Google Shape;147;p17"/>
          <p:cNvSpPr/>
          <p:nvPr/>
        </p:nvSpPr>
        <p:spPr>
          <a:xfrm>
            <a:off x="571735" y="7233819"/>
            <a:ext cx="6539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Char char="•"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Serve como base para o planejamento das features.</a:t>
            </a:r>
            <a:endParaRPr b="0" i="0" sz="1250" u="none" cap="none" strike="noStrike"/>
          </a:p>
        </p:txBody>
      </p:sp>
      <p:sp>
        <p:nvSpPr>
          <p:cNvPr id="148" name="Google Shape;148;p17"/>
          <p:cNvSpPr/>
          <p:nvPr/>
        </p:nvSpPr>
        <p:spPr>
          <a:xfrm>
            <a:off x="7519640" y="5445975"/>
            <a:ext cx="33855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Diagrama de Sequência</a:t>
            </a:r>
            <a:endParaRPr b="0" i="0" sz="1900" u="none" cap="none" strike="noStrike"/>
          </a:p>
        </p:txBody>
      </p:sp>
      <p:sp>
        <p:nvSpPr>
          <p:cNvPr id="149" name="Google Shape;149;p17"/>
          <p:cNvSpPr/>
          <p:nvPr/>
        </p:nvSpPr>
        <p:spPr>
          <a:xfrm>
            <a:off x="7519628" y="5918774"/>
            <a:ext cx="65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Detalhamos a ordem e as interações entre os objetos ou componentes do sistema para a execução de um caso de uso específico.</a:t>
            </a:r>
            <a:endParaRPr b="0" i="0" sz="1250" u="none" cap="none" strike="noStrike"/>
          </a:p>
        </p:txBody>
      </p:sp>
      <p:sp>
        <p:nvSpPr>
          <p:cNvPr id="150" name="Google Shape;150;p17"/>
          <p:cNvSpPr/>
          <p:nvPr/>
        </p:nvSpPr>
        <p:spPr>
          <a:xfrm>
            <a:off x="7519628" y="6592787"/>
            <a:ext cx="6539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Char char="•"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Ilustra o fluxo de mensagens e eventos.</a:t>
            </a:r>
            <a:endParaRPr b="0" i="0" sz="1250" u="none" cap="none" strike="noStrike"/>
          </a:p>
        </p:txBody>
      </p:sp>
      <p:sp>
        <p:nvSpPr>
          <p:cNvPr id="151" name="Google Shape;151;p17"/>
          <p:cNvSpPr/>
          <p:nvPr/>
        </p:nvSpPr>
        <p:spPr>
          <a:xfrm>
            <a:off x="7519628" y="6913303"/>
            <a:ext cx="6539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Char char="•"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Ajuda a identificar gargalos e otimizar a lógica.</a:t>
            </a:r>
            <a:endParaRPr b="0" i="0" sz="1250" u="none" cap="none" strike="noStrike"/>
          </a:p>
        </p:txBody>
      </p:sp>
      <p:sp>
        <p:nvSpPr>
          <p:cNvPr id="152" name="Google Shape;152;p17"/>
          <p:cNvSpPr/>
          <p:nvPr/>
        </p:nvSpPr>
        <p:spPr>
          <a:xfrm>
            <a:off x="7519628" y="7233819"/>
            <a:ext cx="6539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Char char="•"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Fundamental para o design da arquitetura.</a:t>
            </a:r>
            <a:endParaRPr b="0" i="0" sz="1250" u="none" cap="none" strike="noStrike"/>
          </a:p>
        </p:txBody>
      </p:sp>
      <p:pic>
        <p:nvPicPr>
          <p:cNvPr id="153" name="Google Shape;153;p17" title="Casos_de_Uso(Projeto_final) (1)_page-00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50" y="1627913"/>
            <a:ext cx="4422677" cy="374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 title="seq_diagr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1027" y="1710333"/>
            <a:ext cx="4412795" cy="358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/>
          <p:nvPr/>
        </p:nvSpPr>
        <p:spPr>
          <a:xfrm>
            <a:off x="606751" y="476725"/>
            <a:ext cx="105774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Inter"/>
              <a:buNone/>
            </a:pPr>
            <a:r>
              <a:rPr b="1" i="0" lang="en-US" sz="3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Nosso Banco de Dados</a:t>
            </a:r>
            <a:endParaRPr b="0" i="0" sz="3400" u="none" cap="none" strike="noStrike"/>
          </a:p>
        </p:txBody>
      </p:sp>
      <p:sp>
        <p:nvSpPr>
          <p:cNvPr id="161" name="Google Shape;161;p18"/>
          <p:cNvSpPr/>
          <p:nvPr/>
        </p:nvSpPr>
        <p:spPr>
          <a:xfrm>
            <a:off x="606743" y="1365171"/>
            <a:ext cx="13416915" cy="554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escolha e o design do banco de dados são fundamentais para a performance, segurança e manutenibilidade do sistema. Optamos pelo SQL Server pela sua robustez e escalabilidade.</a:t>
            </a:r>
            <a:endParaRPr b="0" i="0" sz="1350" u="none" cap="none" strike="noStrike"/>
          </a:p>
        </p:txBody>
      </p:sp>
      <p:pic>
        <p:nvPicPr>
          <p:cNvPr descr="preencoded.png" id="162" name="Google Shape;1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743" y="2309813"/>
            <a:ext cx="5113020" cy="511302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/>
          <p:nvPr/>
        </p:nvSpPr>
        <p:spPr>
          <a:xfrm>
            <a:off x="606743" y="7422832"/>
            <a:ext cx="51129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68"/>
              </a:lnSpc>
              <a:spcBef>
                <a:spcPts val="0"/>
              </a:spcBef>
              <a:spcAft>
                <a:spcPts val="0"/>
              </a:spcAft>
              <a:buClr>
                <a:srgbClr val="67A0CC"/>
              </a:buClr>
              <a:buSzPts val="4700"/>
              <a:buFont typeface="Inter"/>
              <a:buNone/>
            </a:pPr>
            <a:r>
              <a:rPr b="1" i="0" lang="en-US" sz="4700" u="none" cap="none" strike="noStrike">
                <a:solidFill>
                  <a:srgbClr val="67A0CC"/>
                </a:solidFill>
                <a:latin typeface="Inter"/>
                <a:ea typeface="Inter"/>
                <a:cs typeface="Inter"/>
                <a:sym typeface="Inter"/>
              </a:rPr>
              <a:t>SQL Server</a:t>
            </a:r>
            <a:endParaRPr b="0" i="0" sz="4700" u="none" cap="none" strike="noStrike"/>
          </a:p>
        </p:txBody>
      </p:sp>
      <p:sp>
        <p:nvSpPr>
          <p:cNvPr id="164" name="Google Shape;164;p18"/>
          <p:cNvSpPr/>
          <p:nvPr/>
        </p:nvSpPr>
        <p:spPr>
          <a:xfrm>
            <a:off x="6150293" y="2270760"/>
            <a:ext cx="7880985" cy="554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1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Estrutura Lógica:</a:t>
            </a: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Projetado com tabelas, colunas e chaves bem definidas para facilitar o acesso e a manipulação dos dados.</a:t>
            </a:r>
            <a:endParaRPr b="0" i="0" sz="1350" u="none" cap="none" strike="noStrike"/>
          </a:p>
        </p:txBody>
      </p:sp>
      <p:sp>
        <p:nvSpPr>
          <p:cNvPr id="165" name="Google Shape;165;p18"/>
          <p:cNvSpPr/>
          <p:nvPr/>
        </p:nvSpPr>
        <p:spPr>
          <a:xfrm>
            <a:off x="6150293" y="2885956"/>
            <a:ext cx="7880985" cy="2772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1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Organização Eficiente:</a:t>
            </a: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Normalização para reduzir redundância e otimizar o armazenamento.</a:t>
            </a:r>
            <a:endParaRPr b="0" i="0" sz="1350" u="none" cap="none" strike="noStrike"/>
          </a:p>
        </p:txBody>
      </p:sp>
      <p:sp>
        <p:nvSpPr>
          <p:cNvPr id="166" name="Google Shape;166;p18"/>
          <p:cNvSpPr/>
          <p:nvPr/>
        </p:nvSpPr>
        <p:spPr>
          <a:xfrm>
            <a:off x="6150293" y="3223855"/>
            <a:ext cx="7880985" cy="554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1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Integridade Referencial:</a:t>
            </a: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Garante que os relacionamentos entre as tabelas sejam consistentes, evitando dados órfãos ou inconsistentes.</a:t>
            </a:r>
            <a:endParaRPr b="0" i="0" sz="1350" u="none" cap="none" strike="noStrike"/>
          </a:p>
        </p:txBody>
      </p:sp>
      <p:sp>
        <p:nvSpPr>
          <p:cNvPr id="167" name="Google Shape;167;p18"/>
          <p:cNvSpPr/>
          <p:nvPr/>
        </p:nvSpPr>
        <p:spPr>
          <a:xfrm>
            <a:off x="6150293" y="3839051"/>
            <a:ext cx="7880985" cy="2772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1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Segurança:</a:t>
            </a: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Recursos avançados para proteção dos dados.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593398" y="466250"/>
            <a:ext cx="119664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nter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Protótipo de Alta Fidelidade: Dando Vida à Interface</a:t>
            </a:r>
            <a:endParaRPr b="0" i="0" sz="3300" u="none" cap="none" strike="noStrike"/>
          </a:p>
        </p:txBody>
      </p:sp>
      <p:sp>
        <p:nvSpPr>
          <p:cNvPr id="174" name="Google Shape;174;p19"/>
          <p:cNvSpPr/>
          <p:nvPr/>
        </p:nvSpPr>
        <p:spPr>
          <a:xfrm>
            <a:off x="593408" y="1335167"/>
            <a:ext cx="13443585" cy="271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None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Desenvolvemos um protótipo interativo no Figma para visualizarmos as principais telas do sistema.</a:t>
            </a:r>
            <a:endParaRPr b="0" i="0" sz="1300" u="none" cap="none" strike="noStrike"/>
          </a:p>
        </p:txBody>
      </p:sp>
      <p:sp>
        <p:nvSpPr>
          <p:cNvPr id="175" name="Google Shape;175;p19"/>
          <p:cNvSpPr/>
          <p:nvPr/>
        </p:nvSpPr>
        <p:spPr>
          <a:xfrm>
            <a:off x="7529632" y="1966674"/>
            <a:ext cx="2543413" cy="31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Ferramenta: Figma</a:t>
            </a:r>
            <a:endParaRPr b="0" i="0" sz="2000" u="none" cap="none" strike="noStrike"/>
          </a:p>
        </p:txBody>
      </p:sp>
      <p:sp>
        <p:nvSpPr>
          <p:cNvPr id="176" name="Google Shape;176;p19"/>
          <p:cNvSpPr/>
          <p:nvPr/>
        </p:nvSpPr>
        <p:spPr>
          <a:xfrm>
            <a:off x="7529632" y="2454116"/>
            <a:ext cx="6514981" cy="542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None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 Figma nos permite criar designs colaborativos e interativos com alta precisão, simulando a experiência final do usuário.</a:t>
            </a:r>
            <a:endParaRPr b="0" i="0" sz="1300" u="none" cap="none" strike="noStrike"/>
          </a:p>
        </p:txBody>
      </p:sp>
      <p:sp>
        <p:nvSpPr>
          <p:cNvPr id="177" name="Google Shape;177;p19"/>
          <p:cNvSpPr/>
          <p:nvPr/>
        </p:nvSpPr>
        <p:spPr>
          <a:xfrm>
            <a:off x="7529622" y="3166100"/>
            <a:ext cx="48507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Telas Principais Apresentadas</a:t>
            </a:r>
            <a:endParaRPr b="0" i="0" sz="2000" u="none" cap="none" strike="noStrike"/>
          </a:p>
        </p:txBody>
      </p:sp>
      <p:sp>
        <p:nvSpPr>
          <p:cNvPr id="178" name="Google Shape;178;p19"/>
          <p:cNvSpPr/>
          <p:nvPr/>
        </p:nvSpPr>
        <p:spPr>
          <a:xfrm>
            <a:off x="7529632" y="3653552"/>
            <a:ext cx="6514981" cy="271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Char char="•"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Tela de Login/Cadastro</a:t>
            </a:r>
            <a:endParaRPr b="0" i="0" sz="1300" u="none" cap="none" strike="noStrike"/>
          </a:p>
        </p:txBody>
      </p:sp>
      <p:sp>
        <p:nvSpPr>
          <p:cNvPr id="179" name="Google Shape;179;p19"/>
          <p:cNvSpPr/>
          <p:nvPr/>
        </p:nvSpPr>
        <p:spPr>
          <a:xfrm>
            <a:off x="7529632" y="3984069"/>
            <a:ext cx="6514981" cy="271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Char char="•"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Dashboard Principal</a:t>
            </a:r>
            <a:endParaRPr b="0" i="0" sz="1300" u="none" cap="none" strike="noStrike"/>
          </a:p>
        </p:txBody>
      </p:sp>
      <p:sp>
        <p:nvSpPr>
          <p:cNvPr id="180" name="Google Shape;180;p19"/>
          <p:cNvSpPr/>
          <p:nvPr/>
        </p:nvSpPr>
        <p:spPr>
          <a:xfrm>
            <a:off x="7529632" y="4314587"/>
            <a:ext cx="6514981" cy="271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Char char="•"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Páginas de Gerenciamento de Conteúdo</a:t>
            </a:r>
            <a:endParaRPr b="0" i="0" sz="1300" u="none" cap="none" strike="noStrike"/>
          </a:p>
        </p:txBody>
      </p:sp>
      <p:sp>
        <p:nvSpPr>
          <p:cNvPr id="181" name="Google Shape;181;p19"/>
          <p:cNvSpPr/>
          <p:nvPr/>
        </p:nvSpPr>
        <p:spPr>
          <a:xfrm>
            <a:off x="7529632" y="4645104"/>
            <a:ext cx="6514981" cy="271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Char char="•"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Perfis de Usuário</a:t>
            </a:r>
            <a:endParaRPr b="0" i="0" sz="1300" u="none" cap="none" strike="noStrike"/>
          </a:p>
        </p:txBody>
      </p:sp>
      <p:sp>
        <p:nvSpPr>
          <p:cNvPr id="182" name="Google Shape;182;p19"/>
          <p:cNvSpPr/>
          <p:nvPr/>
        </p:nvSpPr>
        <p:spPr>
          <a:xfrm>
            <a:off x="7529632" y="5085874"/>
            <a:ext cx="2543413" cy="31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Acesse o Protótipo</a:t>
            </a:r>
            <a:endParaRPr b="0" i="0" sz="2000" u="none" cap="none" strike="noStrike"/>
          </a:p>
        </p:txBody>
      </p:sp>
      <p:sp>
        <p:nvSpPr>
          <p:cNvPr id="183" name="Google Shape;183;p19"/>
          <p:cNvSpPr/>
          <p:nvPr/>
        </p:nvSpPr>
        <p:spPr>
          <a:xfrm>
            <a:off x="7529632" y="5573316"/>
            <a:ext cx="6514981" cy="271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None/>
            </a:pPr>
            <a:r>
              <a:rPr lang="en-US" sz="13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https://www.figma.com/design/9IHGG9x4pOyQfFeyhlMCWS/Gerenciamento-de-Cursos?node-id=258-18&amp;t=7kqUr4lMEoluQ9Zi-0</a:t>
            </a:r>
            <a:endParaRPr b="0" i="0" sz="1300" u="none" cap="none" strike="noStrike"/>
          </a:p>
        </p:txBody>
      </p:sp>
      <p:pic>
        <p:nvPicPr>
          <p:cNvPr id="184" name="Google Shape;184;p19" title="Home.png"/>
          <p:cNvPicPr preferRelativeResize="0"/>
          <p:nvPr/>
        </p:nvPicPr>
        <p:blipFill rotWithShape="1">
          <a:blip r:embed="rId4">
            <a:alphaModFix/>
          </a:blip>
          <a:srcRect b="0" l="-8140" r="8140" t="0"/>
          <a:stretch/>
        </p:blipFill>
        <p:spPr>
          <a:xfrm>
            <a:off x="916450" y="4966261"/>
            <a:ext cx="4850701" cy="301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 title="LOGI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125" y="1606399"/>
            <a:ext cx="4345351" cy="3090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/>
          <p:nvPr/>
        </p:nvSpPr>
        <p:spPr>
          <a:xfrm>
            <a:off x="793790" y="1110972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Nossas Ferramentas: Alavancando a Produtividade</a:t>
            </a:r>
            <a:endParaRPr b="0" i="0" sz="4450" u="none" cap="none" strike="noStrike"/>
          </a:p>
        </p:txBody>
      </p:sp>
      <p:sp>
        <p:nvSpPr>
          <p:cNvPr id="192" name="Google Shape;192;p20"/>
          <p:cNvSpPr/>
          <p:nvPr/>
        </p:nvSpPr>
        <p:spPr>
          <a:xfrm>
            <a:off x="793790" y="2982158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Para garantir eficiência e colaboração, selecionamos um conjunto de ferramentas robustas que nos apoiam em cada etapa do projeto.</a:t>
            </a:r>
            <a:endParaRPr b="0" i="0" sz="1750" u="none" cap="none" strike="noStrike"/>
          </a:p>
        </p:txBody>
      </p:sp>
      <p:pic>
        <p:nvPicPr>
          <p:cNvPr descr="preencoded.png" id="193" name="Google Shape;1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963114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/>
          <p:nvPr/>
        </p:nvSpPr>
        <p:spPr>
          <a:xfrm>
            <a:off x="1644253" y="409777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Figma</a:t>
            </a:r>
            <a:endParaRPr b="0" i="0" sz="2200" u="none" cap="none" strike="noStrike"/>
          </a:p>
        </p:txBody>
      </p:sp>
      <p:sp>
        <p:nvSpPr>
          <p:cNvPr id="195" name="Google Shape;195;p20"/>
          <p:cNvSpPr/>
          <p:nvPr/>
        </p:nvSpPr>
        <p:spPr>
          <a:xfrm>
            <a:off x="1644253" y="4588193"/>
            <a:ext cx="552914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Criação de protótipos de alta fidelidade e design de UI/UX.</a:t>
            </a:r>
            <a:endParaRPr b="0" i="0" sz="1750" u="none" cap="none" strike="noStrike"/>
          </a:p>
        </p:txBody>
      </p:sp>
      <p:pic>
        <p:nvPicPr>
          <p:cNvPr descr="preencoded.png" id="196" name="Google Shape;19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6884" y="3963114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/>
          <p:nvPr/>
        </p:nvSpPr>
        <p:spPr>
          <a:xfrm>
            <a:off x="8307348" y="409777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lang="en-US" sz="22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Diagrams.net</a:t>
            </a:r>
            <a:endParaRPr b="0" i="0" sz="2200" u="none" cap="none" strike="noStrike"/>
          </a:p>
        </p:txBody>
      </p:sp>
      <p:sp>
        <p:nvSpPr>
          <p:cNvPr id="198" name="Google Shape;198;p20"/>
          <p:cNvSpPr/>
          <p:nvPr/>
        </p:nvSpPr>
        <p:spPr>
          <a:xfrm>
            <a:off x="8307348" y="4588193"/>
            <a:ext cx="552926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Modelagem de diagramas UML e Entidade-Relacionamento (DER).</a:t>
            </a:r>
            <a:endParaRPr b="0" i="0" sz="1750" u="none" cap="none" strike="noStrike"/>
          </a:p>
        </p:txBody>
      </p:sp>
      <p:pic>
        <p:nvPicPr>
          <p:cNvPr descr="preencoded.png" id="199" name="Google Shape;19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576762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/>
          <p:nvPr/>
        </p:nvSpPr>
        <p:spPr>
          <a:xfrm>
            <a:off x="1644253" y="590228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SQL Server</a:t>
            </a:r>
            <a:endParaRPr b="0" i="0" sz="2200" u="none" cap="none" strike="noStrike"/>
          </a:p>
        </p:txBody>
      </p:sp>
      <p:sp>
        <p:nvSpPr>
          <p:cNvPr id="201" name="Google Shape;201;p20"/>
          <p:cNvSpPr/>
          <p:nvPr/>
        </p:nvSpPr>
        <p:spPr>
          <a:xfrm>
            <a:off x="1644253" y="6392704"/>
            <a:ext cx="552914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Gerenciamento e administração do nosso banco de dados relacional.</a:t>
            </a:r>
            <a:endParaRPr b="0" i="0" sz="1750" u="none" cap="none" strike="noStrike"/>
          </a:p>
        </p:txBody>
      </p:sp>
      <p:pic>
        <p:nvPicPr>
          <p:cNvPr descr="preencoded.png" id="202" name="Google Shape;20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6884" y="576762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/>
          <p:nvPr/>
        </p:nvSpPr>
        <p:spPr>
          <a:xfrm>
            <a:off x="8307348" y="590228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endParaRPr b="0" i="0" sz="2200" u="none" cap="none" strike="noStrike"/>
          </a:p>
        </p:txBody>
      </p:sp>
      <p:sp>
        <p:nvSpPr>
          <p:cNvPr id="204" name="Google Shape;204;p20"/>
          <p:cNvSpPr/>
          <p:nvPr/>
        </p:nvSpPr>
        <p:spPr>
          <a:xfrm>
            <a:off x="8307348" y="6392704"/>
            <a:ext cx="552926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Controle de versão do código-fonte, colaboração e integração contínua.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/>
          <p:nvPr/>
        </p:nvSpPr>
        <p:spPr>
          <a:xfrm>
            <a:off x="721051" y="587700"/>
            <a:ext cx="123651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0"/>
              <a:buFont typeface="Inter"/>
              <a:buNone/>
            </a:pPr>
            <a:r>
              <a:rPr b="1" i="0" lang="en-US" sz="40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Estratégia de Deploy: Onde Nosso Projeto Viverá</a:t>
            </a:r>
            <a:endParaRPr b="0" i="0" sz="4050" u="none" cap="none" strike="noStrike"/>
          </a:p>
        </p:txBody>
      </p:sp>
      <p:sp>
        <p:nvSpPr>
          <p:cNvPr id="211" name="Google Shape;211;p21"/>
          <p:cNvSpPr/>
          <p:nvPr/>
        </p:nvSpPr>
        <p:spPr>
          <a:xfrm>
            <a:off x="721043" y="1643420"/>
            <a:ext cx="13188315" cy="32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escolha da plataforma de deploy é uma decisão estratégica que impacta a disponibilidade, escalabilidade e custo do nosso sistema.</a:t>
            </a:r>
            <a:endParaRPr b="0" i="0" sz="1600" u="none" cap="none" strike="noStrike"/>
          </a:p>
        </p:txBody>
      </p:sp>
      <p:pic>
        <p:nvPicPr>
          <p:cNvPr descr="preencoded.png" id="212" name="Google Shape;2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043" y="2436376"/>
            <a:ext cx="4973717" cy="497371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/>
          <p:nvPr/>
        </p:nvSpPr>
        <p:spPr>
          <a:xfrm>
            <a:off x="6205043" y="2410650"/>
            <a:ext cx="60033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Plataforma a Ser Definida</a:t>
            </a:r>
            <a:endParaRPr b="0" i="0" sz="2400" u="none" cap="none" strike="noStrike"/>
          </a:p>
        </p:txBody>
      </p:sp>
      <p:sp>
        <p:nvSpPr>
          <p:cNvPr id="214" name="Google Shape;214;p21"/>
          <p:cNvSpPr/>
          <p:nvPr/>
        </p:nvSpPr>
        <p:spPr>
          <a:xfrm>
            <a:off x="6205061" y="3002994"/>
            <a:ext cx="7711916" cy="659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Estamos analisando as opções mais adequadas para as características específicas do nosso projeto. Algumas candidatas incluem:</a:t>
            </a:r>
            <a:endParaRPr b="0" i="0" sz="1600" u="none" cap="none" strike="noStrike"/>
          </a:p>
        </p:txBody>
      </p:sp>
      <p:sp>
        <p:nvSpPr>
          <p:cNvPr id="215" name="Google Shape;215;p21"/>
          <p:cNvSpPr/>
          <p:nvPr/>
        </p:nvSpPr>
        <p:spPr>
          <a:xfrm>
            <a:off x="6205061" y="3847505"/>
            <a:ext cx="7711916" cy="32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Vercel:</a:t>
            </a: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Ótimo para aplicações frontend e serverless functions.</a:t>
            </a:r>
            <a:endParaRPr b="0" i="0" sz="1600" u="none" cap="none" strike="noStrike"/>
          </a:p>
        </p:txBody>
      </p:sp>
      <p:sp>
        <p:nvSpPr>
          <p:cNvPr id="216" name="Google Shape;216;p21"/>
          <p:cNvSpPr/>
          <p:nvPr/>
        </p:nvSpPr>
        <p:spPr>
          <a:xfrm>
            <a:off x="6205061" y="4249103"/>
            <a:ext cx="7711916" cy="32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Render:</a:t>
            </a: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Facilita o deploy de backends e bancos de dados.</a:t>
            </a:r>
            <a:endParaRPr b="0" i="0" sz="1600" u="none" cap="none" strike="noStrike"/>
          </a:p>
        </p:txBody>
      </p:sp>
      <p:sp>
        <p:nvSpPr>
          <p:cNvPr id="217" name="Google Shape;217;p21"/>
          <p:cNvSpPr/>
          <p:nvPr/>
        </p:nvSpPr>
        <p:spPr>
          <a:xfrm>
            <a:off x="6205061" y="4650700"/>
            <a:ext cx="7711916" cy="32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lang="en-US" sz="16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pythonanywhere</a:t>
            </a:r>
            <a:r>
              <a:rPr b="1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>
                <a:solidFill>
                  <a:schemeClr val="dk1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Um ambiente de desenvolvimento Python baseado em nuvem para executar, codificar e hospedar aplicativos Python online.</a:t>
            </a:r>
            <a:endParaRPr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